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79"/>
  </p:notesMasterIdLst>
  <p:sldIdLst>
    <p:sldId id="306" r:id="rId2"/>
    <p:sldId id="316" r:id="rId3"/>
    <p:sldId id="312" r:id="rId4"/>
    <p:sldId id="384" r:id="rId5"/>
    <p:sldId id="318" r:id="rId6"/>
    <p:sldId id="443" r:id="rId7"/>
    <p:sldId id="584" r:id="rId8"/>
    <p:sldId id="560" r:id="rId9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398" r:id="rId17"/>
    <p:sldId id="538" r:id="rId18"/>
    <p:sldId id="322" r:id="rId19"/>
    <p:sldId id="495" r:id="rId20"/>
    <p:sldId id="565" r:id="rId21"/>
    <p:sldId id="592" r:id="rId22"/>
    <p:sldId id="593" r:id="rId23"/>
    <p:sldId id="594" r:id="rId24"/>
    <p:sldId id="386" r:id="rId25"/>
    <p:sldId id="403" r:id="rId26"/>
    <p:sldId id="404" r:id="rId27"/>
    <p:sldId id="329" r:id="rId28"/>
    <p:sldId id="548" r:id="rId29"/>
    <p:sldId id="595" r:id="rId30"/>
    <p:sldId id="387" r:id="rId31"/>
    <p:sldId id="409" r:id="rId32"/>
    <p:sldId id="410" r:id="rId33"/>
    <p:sldId id="550" r:id="rId34"/>
    <p:sldId id="631" r:id="rId35"/>
    <p:sldId id="596" r:id="rId36"/>
    <p:sldId id="574" r:id="rId37"/>
    <p:sldId id="597" r:id="rId38"/>
    <p:sldId id="598" r:id="rId39"/>
    <p:sldId id="576" r:id="rId40"/>
    <p:sldId id="577" r:id="rId41"/>
    <p:sldId id="578" r:id="rId42"/>
    <p:sldId id="579" r:id="rId43"/>
    <p:sldId id="575" r:id="rId44"/>
    <p:sldId id="506" r:id="rId45"/>
    <p:sldId id="505" r:id="rId46"/>
    <p:sldId id="599" r:id="rId47"/>
    <p:sldId id="508" r:id="rId48"/>
    <p:sldId id="582" r:id="rId49"/>
    <p:sldId id="583" r:id="rId50"/>
    <p:sldId id="600" r:id="rId51"/>
    <p:sldId id="628" r:id="rId52"/>
    <p:sldId id="601" r:id="rId53"/>
    <p:sldId id="602" r:id="rId54"/>
    <p:sldId id="512" r:id="rId55"/>
    <p:sldId id="603" r:id="rId56"/>
    <p:sldId id="604" r:id="rId57"/>
    <p:sldId id="605" r:id="rId58"/>
    <p:sldId id="606" r:id="rId59"/>
    <p:sldId id="607" r:id="rId60"/>
    <p:sldId id="608" r:id="rId61"/>
    <p:sldId id="610" r:id="rId62"/>
    <p:sldId id="612" r:id="rId63"/>
    <p:sldId id="613" r:id="rId64"/>
    <p:sldId id="614" r:id="rId65"/>
    <p:sldId id="615" r:id="rId66"/>
    <p:sldId id="616" r:id="rId67"/>
    <p:sldId id="629" r:id="rId68"/>
    <p:sldId id="617" r:id="rId69"/>
    <p:sldId id="611" r:id="rId70"/>
    <p:sldId id="619" r:id="rId71"/>
    <p:sldId id="620" r:id="rId72"/>
    <p:sldId id="621" r:id="rId73"/>
    <p:sldId id="632" r:id="rId74"/>
    <p:sldId id="633" r:id="rId75"/>
    <p:sldId id="622" r:id="rId76"/>
    <p:sldId id="504" r:id="rId77"/>
    <p:sldId id="303" r:id="rId7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780" autoAdjust="0"/>
    <p:restoredTop sz="84043" autoAdjust="0"/>
  </p:normalViewPr>
  <p:slideViewPr>
    <p:cSldViewPr snapToGrid="0">
      <p:cViewPr varScale="1">
        <p:scale>
          <a:sx n="72" d="100"/>
          <a:sy n="72" d="100"/>
        </p:scale>
        <p:origin x="-108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7/21/2015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4.1.1.1 </a:t>
            </a:r>
            <a:r>
              <a:rPr lang="en-US" sz="1200" dirty="0" smtClean="0"/>
              <a:t>Types of 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4.2.1.1 Characteristics of Copper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4.2.1.2 </a:t>
            </a:r>
            <a:r>
              <a:rPr lang="en-US" sz="1200" dirty="0" smtClean="0"/>
              <a:t>Copper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4.2.1.3 </a:t>
            </a:r>
            <a:r>
              <a:rPr lang="en-US" sz="1200" dirty="0" smtClean="0"/>
              <a:t>Unshielded</a:t>
            </a:r>
            <a:r>
              <a:rPr lang="en-US" sz="1200" baseline="0" dirty="0" smtClean="0"/>
              <a:t>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4.2.1.4</a:t>
            </a:r>
            <a:r>
              <a:rPr lang="en-US" baseline="0" dirty="0" smtClean="0"/>
              <a:t> Shielded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4.2.1.5</a:t>
            </a:r>
            <a:r>
              <a:rPr lang="en-US" baseline="0" dirty="0" smtClean="0"/>
              <a:t> Coaxial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4.2.1.6</a:t>
            </a:r>
            <a:r>
              <a:rPr lang="en-US" baseline="0" dirty="0" smtClean="0"/>
              <a:t> Copper Media Safety</a:t>
            </a:r>
          </a:p>
          <a:p>
            <a:r>
              <a:rPr lang="en-US" baseline="0" dirty="0" smtClean="0"/>
              <a:t>4.2.1.7 Activity – Cooper Media 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4.2.2.1</a:t>
            </a:r>
            <a:r>
              <a:rPr lang="en-US" sz="1200" baseline="0" dirty="0" smtClean="0"/>
              <a:t> Properties of UTP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4.2.2.2</a:t>
            </a:r>
            <a:r>
              <a:rPr lang="en-US" sz="1200" baseline="0" dirty="0" smtClean="0"/>
              <a:t> UTP Cabling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4.2.2.3</a:t>
            </a:r>
            <a:r>
              <a:rPr lang="en-US" baseline="0" dirty="0" smtClean="0"/>
              <a:t> UTP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4.2.2.4</a:t>
            </a:r>
            <a:r>
              <a:rPr lang="en-US" baseline="0" dirty="0" smtClean="0"/>
              <a:t> Types of UTP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4.1.1.2</a:t>
            </a:r>
            <a:r>
              <a:rPr lang="en-US" baseline="0" dirty="0" smtClean="0"/>
              <a:t> </a:t>
            </a:r>
            <a:r>
              <a:rPr lang="en-US" sz="1200" baseline="0" dirty="0" smtClean="0"/>
              <a:t>Network Interface Cards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4.2.2.5</a:t>
            </a:r>
            <a:r>
              <a:rPr lang="en-US" baseline="0" dirty="0" smtClean="0"/>
              <a:t> </a:t>
            </a:r>
            <a:r>
              <a:rPr lang="en-US" sz="1200" dirty="0" smtClean="0"/>
              <a:t>Testing UTP Cables</a:t>
            </a:r>
          </a:p>
          <a:p>
            <a:r>
              <a:rPr lang="en-US" sz="1200" baseline="0" dirty="0" smtClean="0"/>
              <a:t>4.2.2.6 Activity – Cable Pinouts</a:t>
            </a:r>
          </a:p>
          <a:p>
            <a:r>
              <a:rPr lang="en-US" sz="1200" baseline="0" dirty="0" smtClean="0"/>
              <a:t>4.2.2.7 Lab – Building an Ethernet Crossover Cable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4.2.3.1</a:t>
            </a:r>
            <a:r>
              <a:rPr lang="en-US" baseline="0" dirty="0" smtClean="0"/>
              <a:t> Properties of Fiber Optic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4.2.3.2 Fiber</a:t>
            </a:r>
            <a:r>
              <a:rPr lang="en-US" baseline="0" dirty="0" smtClean="0"/>
              <a:t> Media Cable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4.2.3.3</a:t>
            </a:r>
            <a:r>
              <a:rPr lang="en-US" baseline="0" dirty="0" smtClean="0"/>
              <a:t> 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4.2.3.3</a:t>
            </a:r>
            <a:r>
              <a:rPr lang="en-US" baseline="0" dirty="0" smtClean="0"/>
              <a:t> 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4.2.3.4</a:t>
            </a:r>
            <a:r>
              <a:rPr lang="en-US" baseline="0" dirty="0" smtClean="0"/>
              <a:t> Network Fiber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4.2.3.4</a:t>
            </a:r>
            <a:r>
              <a:rPr lang="en-US" baseline="0" dirty="0" smtClean="0"/>
              <a:t> Network Fiber Connectors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4.2.3.5</a:t>
            </a:r>
            <a:r>
              <a:rPr lang="en-US" baseline="0" dirty="0" smtClean="0"/>
              <a:t> Testing Fiber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4.2.3.6</a:t>
            </a:r>
            <a:r>
              <a:rPr lang="en-US" baseline="0" dirty="0" smtClean="0"/>
              <a:t> Fiber versus Copper</a:t>
            </a:r>
          </a:p>
          <a:p>
            <a:r>
              <a:rPr lang="en-US" baseline="0" dirty="0" smtClean="0"/>
              <a:t>4.2.3.7 Activity – Fiber Optics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4.2.4.1</a:t>
            </a:r>
            <a:r>
              <a:rPr lang="en-US" baseline="0" dirty="0" smtClean="0"/>
              <a:t> Properties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4.1.2.1</a:t>
            </a:r>
            <a:r>
              <a:rPr lang="en-US" baseline="0" dirty="0" smtClean="0"/>
              <a:t> The Physical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4.2.4.2</a:t>
            </a:r>
            <a:r>
              <a:rPr lang="en-US" baseline="0" dirty="0" smtClean="0"/>
              <a:t> Types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4.2.4.3 Wireless LAN</a:t>
            </a:r>
          </a:p>
          <a:p>
            <a:r>
              <a:rPr lang="en-US" dirty="0" smtClean="0"/>
              <a:t>4.2.4.4</a:t>
            </a:r>
            <a:r>
              <a:rPr lang="en-US" baseline="0" dirty="0" smtClean="0"/>
              <a:t> Packet Tracer – Connecting a Wired and Wireless LAN</a:t>
            </a:r>
          </a:p>
          <a:p>
            <a:r>
              <a:rPr lang="en-US" baseline="0" dirty="0" smtClean="0"/>
              <a:t>4.2.4.5 Lab – Viewing Wired and Wireless NIC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4.3.1.1 </a:t>
            </a:r>
            <a:r>
              <a:rPr lang="en-US" sz="1200" dirty="0" smtClean="0"/>
              <a:t>The Data Link Layer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4.3.1.1 </a:t>
            </a:r>
            <a:r>
              <a:rPr lang="en-US" sz="1200" dirty="0" smtClean="0"/>
              <a:t>The Data Link Layer (Cont.)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4.3.1.2</a:t>
            </a:r>
            <a:r>
              <a:rPr lang="en-US" baseline="0" dirty="0" smtClean="0"/>
              <a:t> Data Link Sublayers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4.3.1.3</a:t>
            </a:r>
            <a:r>
              <a:rPr lang="en-US" baseline="0" dirty="0" smtClean="0"/>
              <a:t> Media Access Control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4.3.1.4 </a:t>
            </a:r>
            <a:r>
              <a:rPr lang="en-US" baseline="0" dirty="0" smtClean="0"/>
              <a:t> Providing Access to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4.3.1.5 </a:t>
            </a:r>
            <a:r>
              <a:rPr lang="en-US" baseline="0" dirty="0" smtClean="0"/>
              <a:t> Data Link Layer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4.1.2.2</a:t>
            </a:r>
            <a:r>
              <a:rPr lang="en-US" baseline="0" dirty="0" smtClean="0"/>
              <a:t> Physical Layer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4.4.1.1</a:t>
            </a:r>
            <a:r>
              <a:rPr lang="en-US" baseline="0" dirty="0" smtClean="0"/>
              <a:t> Controlling Access to the Media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4.4.1.2 Physical and Logical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4.4.1.2 Physical and Logical Topologies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4.4.2.1</a:t>
            </a:r>
            <a:r>
              <a:rPr lang="en-US" baseline="0" dirty="0" smtClean="0"/>
              <a:t> Common Physical WAN Topologies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4.4.2.2</a:t>
            </a:r>
            <a:r>
              <a:rPr lang="en-US" baseline="0" dirty="0" smtClean="0"/>
              <a:t> Physical Point-to-Point Topology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4.4.2.3</a:t>
            </a:r>
            <a:r>
              <a:rPr lang="en-US" baseline="0" dirty="0" smtClean="0"/>
              <a:t> Logical Point-to-Point Topology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4.4.2.3</a:t>
            </a:r>
            <a:r>
              <a:rPr lang="en-US" baseline="0" dirty="0" smtClean="0"/>
              <a:t> Logical Point-to-Point Topology (Cont.)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4.4.3.1</a:t>
            </a:r>
            <a:r>
              <a:rPr lang="en-US" baseline="0" dirty="0" smtClean="0"/>
              <a:t> Physical LAN Topologies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4.4.3.2</a:t>
            </a:r>
            <a:r>
              <a:rPr lang="en-US" baseline="0" dirty="0" smtClean="0"/>
              <a:t> Half and Full Duplex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4.4.3.3</a:t>
            </a:r>
            <a:r>
              <a:rPr lang="en-US" baseline="0" dirty="0" smtClean="0"/>
              <a:t> Media Access Control Methods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4.1.2.3</a:t>
            </a:r>
            <a:r>
              <a:rPr lang="en-US" baseline="0" dirty="0" smtClean="0"/>
              <a:t> Physical Layer Standards</a:t>
            </a:r>
          </a:p>
          <a:p>
            <a:r>
              <a:rPr lang="en-US" baseline="0" dirty="0" smtClean="0"/>
              <a:t>4.1.2.4 Lab – Identifying Network Devices and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4.4.3.3</a:t>
            </a:r>
            <a:r>
              <a:rPr lang="en-US" baseline="0" dirty="0" smtClean="0"/>
              <a:t> Media Access Control Methods (Cont.)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4.4.3.4</a:t>
            </a:r>
            <a:r>
              <a:rPr lang="en-US" baseline="0" dirty="0" smtClean="0"/>
              <a:t> Contention Based Access – CSMA/CD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4.4.3.4</a:t>
            </a:r>
            <a:r>
              <a:rPr lang="en-US" baseline="0" dirty="0" smtClean="0"/>
              <a:t> Contention Based Access – CSMA/CD (Cont.)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4.4.3.5</a:t>
            </a:r>
            <a:r>
              <a:rPr lang="en-US" baseline="0" dirty="0" smtClean="0"/>
              <a:t> Contention Based Access – CSMA/CA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4.4.4.1</a:t>
            </a:r>
            <a:r>
              <a:rPr lang="en-US" baseline="0" dirty="0" smtClean="0"/>
              <a:t> The Frame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4.4.4.2</a:t>
            </a:r>
            <a:r>
              <a:rPr lang="en-US" baseline="0" dirty="0" smtClean="0"/>
              <a:t> Frame Fields</a:t>
            </a:r>
          </a:p>
          <a:p>
            <a:r>
              <a:rPr lang="en-US" baseline="0" dirty="0" smtClean="0"/>
              <a:t>4.4.4.3 Activity – Generic Frame Fields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4.4.4.4</a:t>
            </a:r>
            <a:r>
              <a:rPr lang="en-US" baseline="0" dirty="0" smtClean="0"/>
              <a:t> Layer 2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4.4.4.4</a:t>
            </a:r>
            <a:r>
              <a:rPr lang="en-US" baseline="0" dirty="0" smtClean="0"/>
              <a:t> Layer 2 Address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4.4.4.4</a:t>
            </a:r>
            <a:r>
              <a:rPr lang="en-US" baseline="0" dirty="0" smtClean="0"/>
              <a:t> Layer 2 Address </a:t>
            </a:r>
            <a:r>
              <a:rPr lang="en-US" baseline="0" smtClean="0"/>
              <a:t>(Cont.)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4.4.4.5</a:t>
            </a:r>
            <a:r>
              <a:rPr lang="en-US" baseline="0" dirty="0" smtClean="0"/>
              <a:t> LAN and WAN 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4.1.3.1</a:t>
            </a:r>
            <a:r>
              <a:rPr lang="en-US" baseline="0" dirty="0" smtClean="0"/>
              <a:t>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4.5.1.1 Class Activity - Linked In!</a:t>
            </a:r>
          </a:p>
          <a:p>
            <a:r>
              <a:rPr lang="en-US" baseline="0" dirty="0" smtClean="0"/>
              <a:t>4.5.1.2 Chapter 4: Network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4.1.3.2</a:t>
            </a:r>
            <a:r>
              <a:rPr lang="en-US" baseline="0" dirty="0" smtClean="0"/>
              <a:t>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4.1.3.3</a:t>
            </a:r>
            <a:r>
              <a:rPr lang="en-US" baseline="0" dirty="0" smtClean="0"/>
              <a:t> Throughput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4.1.3.4</a:t>
            </a:r>
            <a:r>
              <a:rPr lang="en-US" baseline="0" dirty="0" smtClean="0"/>
              <a:t> Types of Physical Media</a:t>
            </a:r>
          </a:p>
          <a:p>
            <a:r>
              <a:rPr lang="en-US" baseline="0" dirty="0" smtClean="0"/>
              <a:t>4.1.3.5 Activity – Physical </a:t>
            </a:r>
            <a:r>
              <a:rPr lang="en-US" baseline="0" dirty="0" smtClean="0"/>
              <a:t>Layer </a:t>
            </a:r>
            <a:r>
              <a:rPr lang="en-US" baseline="0" dirty="0" smtClean="0"/>
              <a:t>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1" y="4462818"/>
            <a:ext cx="3803355" cy="384721"/>
          </a:xfrm>
        </p:spPr>
        <p:txBody>
          <a:bodyPr/>
          <a:lstStyle/>
          <a:p>
            <a:r>
              <a:rPr lang="en-US" dirty="0" smtClean="0"/>
              <a:t>Introduction to Networks v5.1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4:</a:t>
            </a:r>
            <a:br>
              <a:rPr lang="en-US" sz="4000" dirty="0" smtClean="0"/>
            </a:br>
            <a:r>
              <a:rPr lang="en-US" sz="4000" dirty="0" smtClean="0"/>
              <a:t>Network Access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 Standards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62" y="1393322"/>
            <a:ext cx="7169077" cy="485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4.1.3:</a:t>
            </a:r>
            <a:br>
              <a:rPr lang="en-US" sz="2800" dirty="0" smtClean="0"/>
            </a:br>
            <a:r>
              <a:rPr lang="en-US" sz="2800" dirty="0" smtClean="0"/>
              <a:t>Physical Layer Characteristics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67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809756" y="1778299"/>
            <a:ext cx="2733919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Manchester Encoding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4" y="1218561"/>
            <a:ext cx="3462092" cy="255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06" y="2762884"/>
            <a:ext cx="5205657" cy="353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771650" y="4749387"/>
            <a:ext cx="154066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Modulation</a:t>
            </a:r>
          </a:p>
        </p:txBody>
      </p:sp>
    </p:spTree>
    <p:extLst>
      <p:ext uri="{BB962C8B-B14F-4D97-AF65-F5344CB8AC3E}">
        <p14:creationId xmlns:p14="http://schemas.microsoft.com/office/powerpoint/2010/main" val="22376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0" y="2287201"/>
            <a:ext cx="808056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25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48" y="1341269"/>
            <a:ext cx="5000304" cy="491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1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Physical Media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86" y="1444920"/>
            <a:ext cx="6837429" cy="49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4.2:</a:t>
            </a:r>
            <a:br>
              <a:rPr lang="en-US" sz="4000" dirty="0" smtClean="0"/>
            </a:br>
            <a:r>
              <a:rPr lang="en-US" sz="4000" dirty="0" smtClean="0"/>
              <a:t>Network Media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Identify the basic characteristics of copper cabling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Build a UTP cable used in Ethernet </a:t>
            </a:r>
            <a:r>
              <a:rPr lang="en-US" sz="1800" dirty="0" smtClean="0"/>
              <a:t>networks </a:t>
            </a:r>
            <a:r>
              <a:rPr lang="en-US" sz="1800" dirty="0"/>
              <a:t>(scope – does not include cabling area discussion</a:t>
            </a:r>
            <a:r>
              <a:rPr lang="en-US" sz="1800" dirty="0" smtClean="0"/>
              <a:t>).</a:t>
            </a:r>
          </a:p>
          <a:p>
            <a:r>
              <a:rPr lang="en-US" sz="1800" dirty="0"/>
              <a:t>Describe fiber-optic cabling and its main advantages over other media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Connect devices using wired and wireless media.</a:t>
            </a:r>
          </a:p>
        </p:txBody>
      </p:sp>
    </p:spTree>
    <p:extLst>
      <p:ext uri="{BB962C8B-B14F-4D97-AF65-F5344CB8AC3E}">
        <p14:creationId xmlns:p14="http://schemas.microsoft.com/office/powerpoint/2010/main" val="35046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4.2.1:</a:t>
            </a:r>
            <a:br>
              <a:rPr lang="en-US" sz="2800" dirty="0" smtClean="0"/>
            </a:br>
            <a:r>
              <a:rPr lang="en-US" sz="2800" dirty="0" smtClean="0"/>
              <a:t>Copper Cabling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727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Characteristics of Copper Cabling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6" y="1376562"/>
            <a:ext cx="7181029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Copper Media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1299922"/>
            <a:ext cx="6215063" cy="50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4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Chapter Outline</a:t>
            </a:r>
            <a:endParaRPr lang="en-US" sz="4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.0 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.1 Physical Layer Protocols</a:t>
            </a:r>
          </a:p>
          <a:p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.2 Network Media</a:t>
            </a:r>
          </a:p>
          <a:p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.3 Data Link Layer Protocols</a:t>
            </a:r>
          </a:p>
          <a:p>
            <a:r>
              <a:rPr lang="en-US" dirty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.4 Media Access Control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4.5 Summary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Unshielded Twisted-Pair Cable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5" y="1643063"/>
            <a:ext cx="7717651" cy="422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Shielded Twisted-Pair Cable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1" y="1191265"/>
            <a:ext cx="7400538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6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Coaxial Cable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239209"/>
            <a:ext cx="6486525" cy="508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Copper Media Safety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19" y="1249496"/>
            <a:ext cx="6329363" cy="511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1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4.2.2:</a:t>
            </a:r>
            <a:br>
              <a:rPr lang="en-US" sz="2800" dirty="0" smtClean="0"/>
            </a:br>
            <a:r>
              <a:rPr lang="en-US" sz="2800" dirty="0" smtClean="0"/>
              <a:t>UTP Cabling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UTP Cabling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06" y="1457324"/>
            <a:ext cx="6605588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UTP Cabling Standards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1822"/>
            <a:ext cx="32004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37" y="1253258"/>
            <a:ext cx="2194109" cy="310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0" y="2301846"/>
            <a:ext cx="2194109" cy="311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630" y="4115328"/>
            <a:ext cx="2201432" cy="223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UTP Connectors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2" y="4095673"/>
            <a:ext cx="4851151" cy="223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0" y="1258643"/>
            <a:ext cx="5986941" cy="131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0" y="2693275"/>
            <a:ext cx="5986940" cy="136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6566334" y="1506474"/>
            <a:ext cx="215856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RJ-45 UTP Plugs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6566333" y="2978087"/>
            <a:ext cx="231096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RJ-45 UTP Socket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UTP Cable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11" y="1334794"/>
            <a:ext cx="6694978" cy="501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7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UTP Cables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UTP Testing Parameters:</a:t>
            </a:r>
          </a:p>
          <a:p>
            <a:r>
              <a:rPr lang="en-US" dirty="0"/>
              <a:t>Wire map</a:t>
            </a:r>
          </a:p>
          <a:p>
            <a:r>
              <a:rPr lang="en-US" dirty="0"/>
              <a:t>Cable length</a:t>
            </a:r>
          </a:p>
          <a:p>
            <a:r>
              <a:rPr lang="en-US" dirty="0"/>
              <a:t>Signal loss due to attenuation</a:t>
            </a:r>
          </a:p>
          <a:p>
            <a:r>
              <a:rPr lang="en-US" dirty="0"/>
              <a:t>Crosstalk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071189"/>
            <a:ext cx="4819650" cy="322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1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 smtClean="0"/>
              <a:t>Section 4.1:</a:t>
            </a:r>
            <a:br>
              <a:rPr lang="en-US" sz="4000" dirty="0" smtClean="0"/>
            </a:br>
            <a:r>
              <a:rPr lang="en-US" sz="4000" dirty="0" smtClean="0"/>
              <a:t>Physical Layer Protocols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1196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/>
              <a:t>Identify device connectivity options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purpose and functions of the physical layer in the network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basic principles of the physical layer standards.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4.2.3:</a:t>
            </a:r>
            <a:br>
              <a:rPr lang="en-US" sz="2800" dirty="0" smtClean="0"/>
            </a:br>
            <a:r>
              <a:rPr lang="en-US" sz="2800" dirty="0"/>
              <a:t>Fiber Optic Cabling</a:t>
            </a:r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Fiber Optic Cabling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54" y="1297623"/>
            <a:ext cx="6270892" cy="50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Fiber Media Cable Design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6" y="1362234"/>
            <a:ext cx="4800600" cy="49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57471"/>
            <a:ext cx="25241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90" y="4241592"/>
            <a:ext cx="2426764" cy="15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89" y="1291042"/>
            <a:ext cx="2426763" cy="220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89" y="2174859"/>
            <a:ext cx="2426764" cy="215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4" y="3650797"/>
            <a:ext cx="2390774" cy="219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272827"/>
            <a:ext cx="5876925" cy="505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Fiber Media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52424" y="1266745"/>
            <a:ext cx="714375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Single Mode</a:t>
            </a:r>
          </a:p>
        </p:txBody>
      </p:sp>
    </p:spTree>
    <p:extLst>
      <p:ext uri="{BB962C8B-B14F-4D97-AF65-F5344CB8AC3E}">
        <p14:creationId xmlns:p14="http://schemas.microsoft.com/office/powerpoint/2010/main" val="1944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49" y="1223040"/>
            <a:ext cx="6030302" cy="512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Fiber </a:t>
            </a:r>
            <a:r>
              <a:rPr lang="en-US" dirty="0" smtClean="0"/>
              <a:t>Media (cont.)</a:t>
            </a:r>
            <a:endParaRPr lang="en-US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52424" y="1312849"/>
            <a:ext cx="714375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Multimode</a:t>
            </a:r>
          </a:p>
        </p:txBody>
      </p:sp>
    </p:spTree>
    <p:extLst>
      <p:ext uri="{BB962C8B-B14F-4D97-AF65-F5344CB8AC3E}">
        <p14:creationId xmlns:p14="http://schemas.microsoft.com/office/powerpoint/2010/main" val="33316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Network Fiber Connectors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52424" y="1205273"/>
            <a:ext cx="714375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Fiber Optic Connectors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1" y="1675068"/>
            <a:ext cx="7060958" cy="465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2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Network Fiber </a:t>
            </a:r>
            <a:r>
              <a:rPr lang="en-US" dirty="0" smtClean="0"/>
              <a:t>Connectors (cont.)</a:t>
            </a:r>
            <a:endParaRPr lang="en-US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52424" y="1166853"/>
            <a:ext cx="714375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Common Fiber Patch Cords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79" y="1479011"/>
            <a:ext cx="5288642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04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Testing Fiber Cables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28750"/>
            <a:ext cx="7562850" cy="479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3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Fiber versus Copper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4" y="1481138"/>
            <a:ext cx="8373253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7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4.2.4:</a:t>
            </a:r>
            <a:br>
              <a:rPr lang="en-US" sz="2800" dirty="0" smtClean="0"/>
            </a:br>
            <a:r>
              <a:rPr lang="en-US" sz="2800" dirty="0" smtClean="0"/>
              <a:t>Wireless Media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00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4.1.1:</a:t>
            </a:r>
            <a:br>
              <a:rPr lang="en-US" sz="2800" dirty="0" smtClean="0"/>
            </a:br>
            <a:r>
              <a:rPr lang="en-US" sz="2800" dirty="0"/>
              <a:t>Physical </a:t>
            </a:r>
            <a:r>
              <a:rPr lang="en-US" sz="2800" dirty="0" smtClean="0"/>
              <a:t>Layer Connection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Properties of Wireless Media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32" y="1307310"/>
            <a:ext cx="5173737" cy="500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Wireless Media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1182060"/>
            <a:ext cx="25241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07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Wireless LAN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5" y="1297441"/>
            <a:ext cx="7729311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78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4.3:</a:t>
            </a:r>
            <a:br>
              <a:rPr lang="en-US" sz="4000" dirty="0" smtClean="0"/>
            </a:br>
            <a:r>
              <a:rPr lang="en-US" sz="4000" dirty="0" smtClean="0"/>
              <a:t>Data Link Layer Protocols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Upon completion of this section, you should be able to: </a:t>
            </a:r>
          </a:p>
          <a:p>
            <a:r>
              <a:rPr lang="en-US" sz="1800" dirty="0"/>
              <a:t>Describe the purpose and function of the data link layer in preparing communication for transmission on specific </a:t>
            </a:r>
            <a:r>
              <a:rPr lang="en-US" sz="1800" dirty="0" smtClean="0"/>
              <a:t>media.</a:t>
            </a:r>
            <a:endParaRPr lang="en-US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4.3.1:</a:t>
            </a:r>
            <a:br>
              <a:rPr lang="en-US" sz="2800" dirty="0" smtClean="0"/>
            </a:br>
            <a:r>
              <a:rPr lang="en-US" sz="2800" dirty="0" smtClean="0"/>
              <a:t>Purpose of the Data Link Layer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6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Link Layer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97" y="1453479"/>
            <a:ext cx="6043406" cy="4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Link Layer (cont.)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66699" y="1264264"/>
            <a:ext cx="427672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Layer 2 Data Link Address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7" y="1690688"/>
            <a:ext cx="8305067" cy="40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Sublayers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07" y="1320612"/>
            <a:ext cx="7568987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7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Access Control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1" y="1481138"/>
            <a:ext cx="8196618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37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Access to Media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390650"/>
            <a:ext cx="7670800" cy="472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0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25958" y="2143770"/>
            <a:ext cx="182089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Home Router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2" y="1355206"/>
            <a:ext cx="4087644" cy="258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405" y="4127221"/>
            <a:ext cx="5843508" cy="21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87283" y="4563120"/>
            <a:ext cx="2241618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Connecting to the Wired LAN</a:t>
            </a:r>
          </a:p>
        </p:txBody>
      </p:sp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 Standards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9" y="1300362"/>
            <a:ext cx="740886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8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4.4:</a:t>
            </a:r>
            <a:br>
              <a:rPr lang="en-US" sz="4000" dirty="0" smtClean="0"/>
            </a:br>
            <a:r>
              <a:rPr lang="en-US" sz="4000" dirty="0"/>
              <a:t>Media Access Control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Upon completion of this section, you should be able to: </a:t>
            </a:r>
          </a:p>
          <a:p>
            <a:r>
              <a:rPr lang="en-US" sz="1800" dirty="0"/>
              <a:t>Compare the functions of logical topologies and physical topologies.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/>
              <a:t>Describe the basic characteristics of media access control methods on WAN </a:t>
            </a:r>
            <a:r>
              <a:rPr lang="en-US" sz="1800" dirty="0" smtClean="0"/>
              <a:t>topologies.</a:t>
            </a:r>
          </a:p>
          <a:p>
            <a:r>
              <a:rPr lang="en-US" sz="1800" dirty="0"/>
              <a:t>Describe the basic characteristics of media access control methods on LAN topologies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Describe the characteristics and functions of the data link frame.</a:t>
            </a:r>
            <a:endParaRPr lang="en-US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4.4.1:</a:t>
            </a:r>
            <a:br>
              <a:rPr lang="en-US" sz="2800" dirty="0" smtClean="0"/>
            </a:br>
            <a:r>
              <a:rPr lang="en-US" sz="2800" dirty="0" smtClean="0"/>
              <a:t>Topologies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0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the Media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819274"/>
            <a:ext cx="7766050" cy="368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1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and Logical Topologies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9" y="1497140"/>
            <a:ext cx="7091362" cy="483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8883" y="1400134"/>
            <a:ext cx="231096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17883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and Logical </a:t>
            </a:r>
            <a:r>
              <a:rPr lang="en-US" dirty="0" smtClean="0"/>
              <a:t>Topologies (cont.)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7" y="1497140"/>
            <a:ext cx="8050266" cy="464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8883" y="1354030"/>
            <a:ext cx="231096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Logical Topology</a:t>
            </a:r>
          </a:p>
        </p:txBody>
      </p:sp>
    </p:spTree>
    <p:extLst>
      <p:ext uri="{BB962C8B-B14F-4D97-AF65-F5344CB8AC3E}">
        <p14:creationId xmlns:p14="http://schemas.microsoft.com/office/powerpoint/2010/main" val="65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4.4.2:</a:t>
            </a:r>
            <a:br>
              <a:rPr lang="en-US" sz="2800" dirty="0" smtClean="0"/>
            </a:br>
            <a:r>
              <a:rPr lang="en-US" sz="2800" dirty="0" smtClean="0"/>
              <a:t>WAN Topologies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31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Physical WAN Topologies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55" y="1530963"/>
            <a:ext cx="5506891" cy="47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4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Point-to-Point Topology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8" y="2105024"/>
            <a:ext cx="7848424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Point-to-Point </a:t>
            </a:r>
            <a:r>
              <a:rPr lang="en-US" dirty="0"/>
              <a:t>Topology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2" y="2276474"/>
            <a:ext cx="7843817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5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Interface Cards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3546828"/>
            <a:ext cx="5277643" cy="272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71450" y="4563120"/>
            <a:ext cx="336232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Connecting to the Wireless LAN with Range Extender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200525" y="1741340"/>
            <a:ext cx="336232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Wired Connection Using an Ethernet NIC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4" y="1293519"/>
            <a:ext cx="3726006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Point-to-Point Topology (cont.)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7" y="1472893"/>
            <a:ext cx="7410027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2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4.4.3:</a:t>
            </a:r>
            <a:br>
              <a:rPr lang="en-US" sz="2800" dirty="0" smtClean="0"/>
            </a:br>
            <a:r>
              <a:rPr lang="en-US" sz="2800" dirty="0" smtClean="0"/>
              <a:t>LAN Topologies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94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LAN Topologies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48" y="1443956"/>
            <a:ext cx="6403304" cy="483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6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5" y="2662499"/>
            <a:ext cx="4638368" cy="173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and Full Duplex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509259" y="2104453"/>
            <a:ext cx="335851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Half-Duplex Communication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59" y="4407233"/>
            <a:ext cx="4890161" cy="175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5" y="1259060"/>
            <a:ext cx="4730116" cy="158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624765" y="5067403"/>
            <a:ext cx="338335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Full-Duplex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716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Access Control Methods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98883" y="1277190"/>
            <a:ext cx="4149292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ontention-Based Access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0" y="1946540"/>
            <a:ext cx="7733941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0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Access Control </a:t>
            </a:r>
            <a:r>
              <a:rPr lang="en-US" dirty="0" smtClean="0"/>
              <a:t>Methods (cont.)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430519"/>
            <a:ext cx="6489700" cy="47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8883" y="1315610"/>
            <a:ext cx="4149292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Controlled Access</a:t>
            </a:r>
          </a:p>
        </p:txBody>
      </p:sp>
    </p:spTree>
    <p:extLst>
      <p:ext uri="{BB962C8B-B14F-4D97-AF65-F5344CB8AC3E}">
        <p14:creationId xmlns:p14="http://schemas.microsoft.com/office/powerpoint/2010/main" val="41082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49" y="3195652"/>
            <a:ext cx="5534025" cy="306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 Based Access – CSMA/CD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94433"/>
            <a:ext cx="4572000" cy="2480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10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 Based Access – </a:t>
            </a:r>
            <a:r>
              <a:rPr lang="en-US" dirty="0" smtClean="0"/>
              <a:t>CSMA/CD (cont.)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5" y="1490663"/>
            <a:ext cx="765387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2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 Based Access – </a:t>
            </a:r>
            <a:r>
              <a:rPr lang="en-US" dirty="0" smtClean="0"/>
              <a:t>CSMA/CA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84" y="1379122"/>
            <a:ext cx="6858000" cy="463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6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4.4.4:</a:t>
            </a:r>
            <a:br>
              <a:rPr lang="en-US" sz="2800" dirty="0" smtClean="0"/>
            </a:br>
            <a:r>
              <a:rPr lang="en-US" sz="2800" dirty="0" smtClean="0"/>
              <a:t>Data Link Frame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8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4.1.2: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Purpose of the Physical Layer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11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8" y="2838449"/>
            <a:ext cx="7584404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8883" y="1284873"/>
            <a:ext cx="4149292" cy="1850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Frames have three basic parts:</a:t>
            </a:r>
          </a:p>
          <a:p>
            <a:r>
              <a:rPr lang="en-US" sz="2000" dirty="0" smtClean="0"/>
              <a:t>Header</a:t>
            </a:r>
          </a:p>
          <a:p>
            <a:r>
              <a:rPr lang="en-US" sz="2000" dirty="0" smtClean="0"/>
              <a:t>Data</a:t>
            </a:r>
          </a:p>
          <a:p>
            <a:r>
              <a:rPr lang="en-US" sz="2000" dirty="0" smtClean="0"/>
              <a:t>Trailer</a:t>
            </a:r>
          </a:p>
        </p:txBody>
      </p:sp>
    </p:spTree>
    <p:extLst>
      <p:ext uri="{BB962C8B-B14F-4D97-AF65-F5344CB8AC3E}">
        <p14:creationId xmlns:p14="http://schemas.microsoft.com/office/powerpoint/2010/main" val="40305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Fields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190750"/>
            <a:ext cx="8328025" cy="241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1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Address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4" y="1914525"/>
            <a:ext cx="8253972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8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</a:t>
            </a:r>
            <a:r>
              <a:rPr lang="en-US" dirty="0" smtClean="0"/>
              <a:t>Address (cont.)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9" y="1690487"/>
            <a:ext cx="8183862" cy="39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8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</a:t>
            </a:r>
            <a:r>
              <a:rPr lang="en-US" dirty="0" smtClean="0"/>
              <a:t>Address (cont.)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73" y="1819275"/>
            <a:ext cx="8167255" cy="39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and WAN Frames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 of Layer 2 </a:t>
            </a:r>
            <a:r>
              <a:rPr lang="en-US" dirty="0" smtClean="0"/>
              <a:t>protocols</a:t>
            </a:r>
            <a:r>
              <a:rPr lang="en-US" dirty="0"/>
              <a:t>:</a:t>
            </a:r>
          </a:p>
          <a:p>
            <a:r>
              <a:rPr lang="en-US" dirty="0"/>
              <a:t>802.11 Wireless Frame</a:t>
            </a:r>
          </a:p>
          <a:p>
            <a:r>
              <a:rPr lang="en-US" dirty="0"/>
              <a:t>PPP Frame</a:t>
            </a:r>
          </a:p>
          <a:p>
            <a:r>
              <a:rPr lang="en-US" dirty="0"/>
              <a:t>HDLC</a:t>
            </a:r>
          </a:p>
          <a:p>
            <a:r>
              <a:rPr lang="en-US" dirty="0"/>
              <a:t>Frame Relay</a:t>
            </a:r>
          </a:p>
          <a:p>
            <a:r>
              <a:rPr lang="en-US" dirty="0"/>
              <a:t>Ethernet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 dirty="0" smtClean="0"/>
              <a:t>Section 4.5: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Chapter Objectives: </a:t>
            </a:r>
          </a:p>
          <a:p>
            <a:r>
              <a:rPr lang="en-US" sz="1800" dirty="0"/>
              <a:t>Explain how physical layer protocols and services support communications across data networks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Build a simple network using the appropriate media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Explain how the Data Link layer supports communications across data networks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Compare media access control techniques and logical topologies used in networks.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052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Physical Layer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79" y="1374432"/>
            <a:ext cx="6013043" cy="48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66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Layer Media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37" y="1252737"/>
            <a:ext cx="5694526" cy="505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12784</TotalTime>
  <Words>1034</Words>
  <Application>Microsoft Office PowerPoint</Application>
  <PresentationFormat>On-screen Show (4:3)</PresentationFormat>
  <Paragraphs>266</Paragraphs>
  <Slides>77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NetAcad_White_PPT_Template 05Oct12</vt:lpstr>
      <vt:lpstr>Chapter 4: Network Access</vt:lpstr>
      <vt:lpstr>Chapter Outline</vt:lpstr>
      <vt:lpstr>Section 4.1: Physical Layer Protocols</vt:lpstr>
      <vt:lpstr>Topic 4.1.1: Physical Layer Connection</vt:lpstr>
      <vt:lpstr>Types of Connections</vt:lpstr>
      <vt:lpstr>Network Interface Cards</vt:lpstr>
      <vt:lpstr>Topic 4.1.2: Purpose of the Physical Layer</vt:lpstr>
      <vt:lpstr>The Physical Layer</vt:lpstr>
      <vt:lpstr>Physical Layer Media</vt:lpstr>
      <vt:lpstr>Physical Layer Standards</vt:lpstr>
      <vt:lpstr>Topic 4.1.3: Physical Layer Characteristics</vt:lpstr>
      <vt:lpstr>Functions</vt:lpstr>
      <vt:lpstr>Bandwidth</vt:lpstr>
      <vt:lpstr>Throughput</vt:lpstr>
      <vt:lpstr>Types of Physical Media</vt:lpstr>
      <vt:lpstr>Section 4.2: Network Media</vt:lpstr>
      <vt:lpstr>Topic 4.2.1: Copper Cabling</vt:lpstr>
      <vt:lpstr>Characteristics of Copper Cabling</vt:lpstr>
      <vt:lpstr>Copper Media</vt:lpstr>
      <vt:lpstr>Unshielded Twisted-Pair Cable</vt:lpstr>
      <vt:lpstr>Shielded Twisted-Pair Cable</vt:lpstr>
      <vt:lpstr>Coaxial Cable</vt:lpstr>
      <vt:lpstr>Copper Media Safety</vt:lpstr>
      <vt:lpstr>Topic 4.2.2: UTP Cabling</vt:lpstr>
      <vt:lpstr>Properties of UTP Cabling</vt:lpstr>
      <vt:lpstr>UTP Cabling Standards</vt:lpstr>
      <vt:lpstr>UTP Connectors</vt:lpstr>
      <vt:lpstr>Types of UTP Cable</vt:lpstr>
      <vt:lpstr>Testing UTP Cables</vt:lpstr>
      <vt:lpstr>Topic 4.2.3: Fiber Optic Cabling</vt:lpstr>
      <vt:lpstr>Properties of Fiber Optic Cabling</vt:lpstr>
      <vt:lpstr>Fiber Media Cable Design</vt:lpstr>
      <vt:lpstr>Types of Fiber Media</vt:lpstr>
      <vt:lpstr>Types of Fiber Media (cont.)</vt:lpstr>
      <vt:lpstr>Network Fiber Connectors</vt:lpstr>
      <vt:lpstr>Network Fiber Connectors (cont.)</vt:lpstr>
      <vt:lpstr>Testing Fiber Cables</vt:lpstr>
      <vt:lpstr>Fiber versus Copper</vt:lpstr>
      <vt:lpstr>Topic 4.2.4: Wireless Media</vt:lpstr>
      <vt:lpstr>Properties of Wireless Media</vt:lpstr>
      <vt:lpstr>Types of Wireless Media</vt:lpstr>
      <vt:lpstr>Wireless LAN</vt:lpstr>
      <vt:lpstr>Section 4.3: Data Link Layer Protocols</vt:lpstr>
      <vt:lpstr>Topic 4.3.1: Purpose of the Data Link Layer</vt:lpstr>
      <vt:lpstr>The Data Link Layer</vt:lpstr>
      <vt:lpstr>The Data Link Layer (cont.)</vt:lpstr>
      <vt:lpstr>Data Link Sublayers</vt:lpstr>
      <vt:lpstr>Media Access Control</vt:lpstr>
      <vt:lpstr>Providing Access to Media</vt:lpstr>
      <vt:lpstr>Data Link Layer Standards</vt:lpstr>
      <vt:lpstr>Section 4.4: Media Access Control</vt:lpstr>
      <vt:lpstr>Topic 4.4.1: Topologies</vt:lpstr>
      <vt:lpstr>Controlling Access to the Media</vt:lpstr>
      <vt:lpstr>Physical and Logical Topologies</vt:lpstr>
      <vt:lpstr>Physical and Logical Topologies (cont.)</vt:lpstr>
      <vt:lpstr>Topic 4.4.2: WAN Topologies</vt:lpstr>
      <vt:lpstr>Common Physical WAN Topologies</vt:lpstr>
      <vt:lpstr>Physical Point-to-Point Topology</vt:lpstr>
      <vt:lpstr>Logical Point-to-Point Topology</vt:lpstr>
      <vt:lpstr>Logical Point-to-Point Topology (cont.)</vt:lpstr>
      <vt:lpstr>Topic 4.4.3: LAN Topologies</vt:lpstr>
      <vt:lpstr>Physical LAN Topologies</vt:lpstr>
      <vt:lpstr>Half and Full Duplex</vt:lpstr>
      <vt:lpstr>Media Access Control Methods</vt:lpstr>
      <vt:lpstr>Media Access Control Methods (cont.)</vt:lpstr>
      <vt:lpstr>Contention Based Access – CSMA/CD</vt:lpstr>
      <vt:lpstr>Contention Based Access – CSMA/CD (cont.)</vt:lpstr>
      <vt:lpstr>Contention Based Access – CSMA/CA</vt:lpstr>
      <vt:lpstr>Topic 4.4.4: Data Link Frame</vt:lpstr>
      <vt:lpstr>The Frame</vt:lpstr>
      <vt:lpstr>Frame Fields</vt:lpstr>
      <vt:lpstr>Layer 2 Address</vt:lpstr>
      <vt:lpstr>Layer 2 Address (cont.)</vt:lpstr>
      <vt:lpstr>Layer 2 Address (cont.)</vt:lpstr>
      <vt:lpstr>LAN and WAN Frames</vt:lpstr>
      <vt:lpstr>Section 4.5: Summary</vt:lpstr>
      <vt:lpstr>PowerPoint Presentation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Suk-yi Pennock</cp:lastModifiedBy>
  <cp:revision>303</cp:revision>
  <dcterms:created xsi:type="dcterms:W3CDTF">2012-10-09T16:58:47Z</dcterms:created>
  <dcterms:modified xsi:type="dcterms:W3CDTF">2015-07-21T23:27:20Z</dcterms:modified>
</cp:coreProperties>
</file>